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58" r:id="rId3"/>
    <p:sldId id="265" r:id="rId4"/>
    <p:sldId id="264" r:id="rId5"/>
    <p:sldId id="266" r:id="rId6"/>
    <p:sldId id="262" r:id="rId7"/>
    <p:sldId id="269" r:id="rId8"/>
    <p:sldId id="263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EBCAE97-3A41-4374-AE49-15A573B09C8A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B827D83-D756-4380-A144-BDC23DE3C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24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5E8B7C-9F90-4903-8D25-58C144A338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E51016-9C47-451D-AE8C-E96CD7BD9C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FF73B7-98A5-4A54-A43A-F9B72528D54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A31197-2BA1-4F12-84B0-DAA86E38830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38FA34-3107-4DA1-9918-D8578816754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DBD35D-6186-4E39-9CC2-9A749FA5AB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9E4DE1-6E0B-4972-9958-C56A06789DD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CD8E21-B9B6-4E90-B14D-A7BD837C67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9EC531-2B30-4E2D-9B14-0843F110939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BF845B29-A970-4270-8A09-CE292E304712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4CE741-18E2-4DA5-A047-8BFE7DBE6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94E29-B0FB-432E-AB04-029993146258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42BD0-D9CD-4E4A-846B-61E4EFC84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F3ECF-1E9F-4443-B5BA-D4D058946515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04FE1-02D3-455A-AD62-6ACEC3117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48C63-4111-42D8-A75E-9C7515934DFE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9BF36-CE7B-48E4-AE94-E4B99D784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78CA1-3E0F-49A2-AD65-937612642C64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50204-827C-481C-8634-6C75DB92D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2C2FA-CA8C-40D7-9BE5-E734D528E1BB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8D7B7-AF70-49AD-9890-FEE3267D6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138A-F3B9-4C22-BC40-4F5C21F25E2B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C4AD18B4-76C2-46C5-B75E-9FD7EB40B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DF91E-FE11-4B22-BD91-DECB9CD2B0CB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0586D-4AA9-49A4-82ED-DC05CB95E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F5D3F-AD41-4B83-BE91-544DA3AC9344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21BEB-26F0-42FB-B5AA-3726CFDB0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092AC5F6-4700-4853-B3B4-61F2579A08BE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6795EC3-4DF4-43C4-8EB9-2AA98B162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1436654-3AB9-40B2-B463-8853EA40B6C7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8F1ADEFB-945E-4D00-8976-87889FBC5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96A0497-04D7-42A4-8284-ED15EE90D1C7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0EDCABF-71B3-4F23-BA89-DE60316CD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3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99F166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ABDE9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6.gif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The “What’s” &amp; “How’s”  </a:t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of Photosynthesis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the process a plant uses to combine sunlight, water, and carbon dioxide to produce oxygen and sugar (energy). This takes place in the chloroplast.</a:t>
            </a:r>
          </a:p>
          <a:p>
            <a:endParaRPr lang="en-US" sz="2000" dirty="0" smtClean="0"/>
          </a:p>
          <a:p>
            <a:pPr>
              <a:buFont typeface="Wingdings 2" pitchFamily="18" charset="2"/>
              <a:buNone/>
            </a:pPr>
            <a:endParaRPr lang="en-US" sz="2000" dirty="0" smtClean="0"/>
          </a:p>
          <a:p>
            <a:r>
              <a:rPr lang="en-US" sz="2000" dirty="0" smtClean="0"/>
              <a:t>Photosynthesis occurs in plants, algae, and many species of Bacteria.</a:t>
            </a: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dirty="0" smtClean="0"/>
          </a:p>
        </p:txBody>
      </p:sp>
      <p:pic>
        <p:nvPicPr>
          <p:cNvPr id="16387" name="Picture 4" descr="TREE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343400"/>
            <a:ext cx="50260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5" descr="sunshin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419759">
            <a:off x="3576638" y="3455988"/>
            <a:ext cx="1577975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Equation*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153400" cy="762000"/>
          </a:xfrm>
        </p:spPr>
        <p:txBody>
          <a:bodyPr>
            <a:normAutofit fontScale="925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6H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O+6CO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+ </a:t>
            </a:r>
            <a:r>
              <a:rPr lang="en-US" sz="3200" dirty="0" smtClean="0"/>
              <a:t>SUNSHINE</a:t>
            </a:r>
            <a:r>
              <a:rPr lang="en-US" sz="3200" dirty="0" smtClean="0">
                <a:sym typeface="Wingdings"/>
              </a:rPr>
              <a:t></a:t>
            </a:r>
            <a:r>
              <a:rPr lang="en-US" sz="3200" dirty="0" smtClean="0"/>
              <a:t>6O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+C</a:t>
            </a:r>
            <a:r>
              <a:rPr lang="en-US" sz="3200" baseline="-25000" dirty="0" smtClean="0"/>
              <a:t>6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12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6</a:t>
            </a:r>
            <a:endParaRPr lang="en-US" sz="32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pic>
        <p:nvPicPr>
          <p:cNvPr id="18436" name="Picture 7" descr="ai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895600"/>
            <a:ext cx="687387" cy="69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8" descr="rai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694818">
            <a:off x="304800" y="4267200"/>
            <a:ext cx="5619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9" descr="CARBON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1691081">
            <a:off x="2089150" y="4976813"/>
            <a:ext cx="6953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0" descr="CARBON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657511">
            <a:off x="2395538" y="4557713"/>
            <a:ext cx="6953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1" descr="CARBON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1691081">
            <a:off x="1962150" y="4254500"/>
            <a:ext cx="6953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2" descr="CARBON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126309">
            <a:off x="2486025" y="3986213"/>
            <a:ext cx="6953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3" descr="CARBON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1691081">
            <a:off x="2038350" y="3644900"/>
            <a:ext cx="6953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4" descr="CARBON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142708">
            <a:off x="2487613" y="3454400"/>
            <a:ext cx="6953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16" descr="rai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3962400"/>
            <a:ext cx="5619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17" descr="rai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694818">
            <a:off x="293688" y="3478213"/>
            <a:ext cx="5619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18" descr="rai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60954">
            <a:off x="1009650" y="3268663"/>
            <a:ext cx="560388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19" descr="rai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65110">
            <a:off x="971550" y="4614863"/>
            <a:ext cx="5619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20" descr="rai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104166">
            <a:off x="495300" y="2771775"/>
            <a:ext cx="5619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9" name="TextBox 21"/>
          <p:cNvSpPr txBox="1">
            <a:spLocks noChangeArrowheads="1"/>
          </p:cNvSpPr>
          <p:nvPr/>
        </p:nvSpPr>
        <p:spPr bwMode="auto">
          <a:xfrm>
            <a:off x="1447800" y="3657600"/>
            <a:ext cx="6858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                  </a:t>
            </a:r>
            <a:r>
              <a:rPr lang="en-US" sz="4000">
                <a:latin typeface="Century Gothic" pitchFamily="34" charset="0"/>
              </a:rPr>
              <a:t>+</a:t>
            </a:r>
          </a:p>
        </p:txBody>
      </p:sp>
      <p:sp>
        <p:nvSpPr>
          <p:cNvPr id="18450" name="Rectangle 22"/>
          <p:cNvSpPr>
            <a:spLocks noChangeArrowheads="1"/>
          </p:cNvSpPr>
          <p:nvPr/>
        </p:nvSpPr>
        <p:spPr bwMode="auto">
          <a:xfrm>
            <a:off x="3200400" y="4191000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entury Gothic" pitchFamily="34" charset="0"/>
                <a:sym typeface="Wingdings" pitchFamily="2" charset="2"/>
              </a:rPr>
              <a:t>+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18451" name="Rectangle 23"/>
          <p:cNvSpPr>
            <a:spLocks noChangeArrowheads="1"/>
          </p:cNvSpPr>
          <p:nvPr/>
        </p:nvSpPr>
        <p:spPr bwMode="auto">
          <a:xfrm rot="-1465451">
            <a:off x="5087938" y="3573463"/>
            <a:ext cx="409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entury Gothic" pitchFamily="34" charset="0"/>
                <a:sym typeface="Wingdings" pitchFamily="2" charset="2"/>
              </a:rPr>
              <a:t></a:t>
            </a:r>
            <a:endParaRPr lang="en-US">
              <a:latin typeface="Century Gothic" pitchFamily="34" charset="0"/>
            </a:endParaRPr>
          </a:p>
        </p:txBody>
      </p:sp>
      <p:sp>
        <p:nvSpPr>
          <p:cNvPr id="18452" name="Rectangle 24"/>
          <p:cNvSpPr>
            <a:spLocks noChangeArrowheads="1"/>
          </p:cNvSpPr>
          <p:nvPr/>
        </p:nvSpPr>
        <p:spPr bwMode="auto">
          <a:xfrm>
            <a:off x="7086600" y="35814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entury Gothic" pitchFamily="34" charset="0"/>
              </a:rPr>
              <a:t>+</a:t>
            </a:r>
          </a:p>
        </p:txBody>
      </p:sp>
      <p:pic>
        <p:nvPicPr>
          <p:cNvPr id="18453" name="Picture 25" descr="Glucose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089345">
            <a:off x="7548563" y="3829050"/>
            <a:ext cx="13017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7" descr="ai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819400"/>
            <a:ext cx="687387" cy="69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7" descr="ai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657600"/>
            <a:ext cx="687387" cy="69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7" descr="ai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505200"/>
            <a:ext cx="687387" cy="69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7" descr="ai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191000"/>
            <a:ext cx="687387" cy="69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" descr="ai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343400"/>
            <a:ext cx="687387" cy="69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Lets get started !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2819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z="2000" dirty="0" smtClean="0"/>
          </a:p>
          <a:p>
            <a:pPr>
              <a:buFont typeface="Wingdings 2" pitchFamily="18" charset="2"/>
              <a:buNone/>
            </a:pPr>
            <a:r>
              <a:rPr lang="en-US" sz="2000" dirty="0" smtClean="0"/>
              <a:t>Inside the chloroplast you have stacks of </a:t>
            </a:r>
            <a:r>
              <a:rPr lang="en-US" sz="2000" dirty="0" err="1" smtClean="0"/>
              <a:t>thylakoids</a:t>
            </a:r>
            <a:r>
              <a:rPr lang="en-US" sz="2000" dirty="0" smtClean="0"/>
              <a:t>. </a:t>
            </a:r>
          </a:p>
          <a:p>
            <a:pPr>
              <a:buFont typeface="Wingdings 2" pitchFamily="18" charset="2"/>
              <a:buNone/>
            </a:pPr>
            <a:r>
              <a:rPr lang="en-US" sz="2000" dirty="0" smtClean="0"/>
              <a:t>The Chlorophyll is located in the </a:t>
            </a:r>
            <a:r>
              <a:rPr lang="en-US" sz="2000" dirty="0" err="1" smtClean="0"/>
              <a:t>thylakoids</a:t>
            </a:r>
            <a:r>
              <a:rPr lang="en-US" sz="2000" dirty="0" smtClean="0"/>
              <a:t> which absorb sunlight.</a:t>
            </a:r>
          </a:p>
          <a:p>
            <a:pPr>
              <a:buFont typeface="Wingdings 2" pitchFamily="18" charset="2"/>
              <a:buNone/>
            </a:pPr>
            <a:endParaRPr lang="en-US" sz="2000" dirty="0" smtClean="0"/>
          </a:p>
          <a:p>
            <a:pPr>
              <a:buFont typeface="Wingdings 2" pitchFamily="18" charset="2"/>
              <a:buNone/>
            </a:pPr>
            <a:r>
              <a:rPr lang="en-US" sz="2000" dirty="0" smtClean="0"/>
              <a:t>Water is also taken in by the </a:t>
            </a:r>
            <a:r>
              <a:rPr lang="en-US" sz="2000" dirty="0" err="1" smtClean="0"/>
              <a:t>thylakoids</a:t>
            </a:r>
            <a:r>
              <a:rPr lang="en-US" sz="2000" dirty="0" smtClean="0"/>
              <a:t>.  </a:t>
            </a:r>
          </a:p>
          <a:p>
            <a:pPr>
              <a:buFont typeface="Wingdings 2" pitchFamily="18" charset="2"/>
              <a:buNone/>
            </a:pPr>
            <a:endParaRPr lang="en-US" sz="2000" dirty="0" smtClean="0"/>
          </a:p>
          <a:p>
            <a:pPr>
              <a:buFont typeface="Wingdings 2" pitchFamily="18" charset="2"/>
              <a:buNone/>
            </a:pPr>
            <a:endParaRPr lang="en-US" sz="1400" dirty="0" smtClean="0"/>
          </a:p>
        </p:txBody>
      </p:sp>
      <p:pic>
        <p:nvPicPr>
          <p:cNvPr id="20483" name="Picture 4" descr="sunshin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419759">
            <a:off x="3043238" y="4522788"/>
            <a:ext cx="1577975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5" descr="rain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3886">
            <a:off x="812800" y="4489450"/>
            <a:ext cx="1163638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2209800" y="5029200"/>
            <a:ext cx="83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entury Gothic" pitchFamily="34" charset="0"/>
              </a:rPr>
              <a:t>+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4800600" y="4724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entury Gothic" pitchFamily="34" charset="0"/>
                <a:sym typeface="Wingdings" pitchFamily="2" charset="2"/>
              </a:rPr>
              <a:t> </a:t>
            </a:r>
            <a:endParaRPr lang="en-US" sz="2400">
              <a:latin typeface="Century Gothic" pitchFamily="34" charset="0"/>
            </a:endParaRPr>
          </a:p>
        </p:txBody>
      </p:sp>
      <p:pic>
        <p:nvPicPr>
          <p:cNvPr id="20487" name="Picture 8" descr="leaf.jpg"/>
          <p:cNvPicPr>
            <a:picLocks noChangeAspect="1"/>
          </p:cNvPicPr>
          <p:nvPr/>
        </p:nvPicPr>
        <p:blipFill>
          <a:blip r:embed="rId5" cstate="print"/>
          <a:srcRect l="25000" t="10416" r="22917" b="16667"/>
          <a:stretch>
            <a:fillRect/>
          </a:stretch>
        </p:blipFill>
        <p:spPr bwMode="auto">
          <a:xfrm rot="1428070">
            <a:off x="5486400" y="3810000"/>
            <a:ext cx="1905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3" descr="thlakoids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4495800"/>
            <a:ext cx="15240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Light dependent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Rxn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r>
              <a:rPr lang="en-US" sz="2000" dirty="0" smtClean="0"/>
              <a:t>Once the Sunlight is captured and transferred across the </a:t>
            </a:r>
            <a:r>
              <a:rPr lang="en-US" sz="2000" dirty="0" err="1" smtClean="0"/>
              <a:t>thylakoid</a:t>
            </a:r>
            <a:r>
              <a:rPr lang="en-US" sz="2000" dirty="0" smtClean="0"/>
              <a:t> membrane, water is broken down and oxygen is released. Energy along the </a:t>
            </a:r>
            <a:r>
              <a:rPr lang="en-US" sz="2000" dirty="0" err="1" smtClean="0"/>
              <a:t>thylakoids</a:t>
            </a:r>
            <a:r>
              <a:rPr lang="en-US" sz="2000" dirty="0" smtClean="0"/>
              <a:t> is stored into ATP.</a:t>
            </a:r>
          </a:p>
          <a:p>
            <a:r>
              <a:rPr lang="en-US" sz="2000" dirty="0" smtClean="0"/>
              <a:t>This is the first half of photosynthesis called the light dependent reaction.</a:t>
            </a:r>
          </a:p>
          <a:p>
            <a:endParaRPr lang="en-US" sz="2000" dirty="0" smtClean="0"/>
          </a:p>
        </p:txBody>
      </p:sp>
      <p:pic>
        <p:nvPicPr>
          <p:cNvPr id="22531" name="Picture 4" descr="thlakoid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124200"/>
            <a:ext cx="4800600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 descr="sunshin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419759">
            <a:off x="3922713" y="4329113"/>
            <a:ext cx="132556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rai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3886">
            <a:off x="3360738" y="5187950"/>
            <a:ext cx="21431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rain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3886">
            <a:off x="3208338" y="4883150"/>
            <a:ext cx="2127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 descr="air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4267200"/>
            <a:ext cx="1504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248400" y="4800600"/>
            <a:ext cx="68580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sym typeface="Wingdings"/>
              </a:rPr>
              <a:t></a:t>
            </a:r>
            <a:endParaRPr lang="en-US" sz="400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ATP </a:t>
            </a: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(adenosine </a:t>
            </a:r>
            <a:r>
              <a:rPr lang="en-US" sz="40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triphosphate</a:t>
            </a: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)</a:t>
            </a:r>
            <a:endParaRPr lang="en-US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2155825"/>
          </a:xfrm>
        </p:spPr>
        <p:txBody>
          <a:bodyPr/>
          <a:lstStyle/>
          <a:p>
            <a:r>
              <a:rPr lang="en-US" sz="2000" dirty="0" smtClean="0"/>
              <a:t>the main energy-storing molecule in living organisms. </a:t>
            </a:r>
          </a:p>
          <a:p>
            <a:endParaRPr lang="en-US" sz="2000" dirty="0" smtClean="0"/>
          </a:p>
          <a:p>
            <a:r>
              <a:rPr lang="en-US" sz="2000" dirty="0" smtClean="0"/>
              <a:t>ATP is then transported throughout the chloroplast and used to provide the chemical energy necessary to power other the second reaction in photosynthesis.</a:t>
            </a:r>
          </a:p>
          <a:p>
            <a:endParaRPr lang="en-US" sz="1800" dirty="0" smtClean="0"/>
          </a:p>
        </p:txBody>
      </p:sp>
      <p:sp>
        <p:nvSpPr>
          <p:cNvPr id="5" name="Curved Up Arrow 4"/>
          <p:cNvSpPr/>
          <p:nvPr/>
        </p:nvSpPr>
        <p:spPr>
          <a:xfrm>
            <a:off x="3962400" y="5257800"/>
            <a:ext cx="3048000" cy="1219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4267200" y="4876800"/>
            <a:ext cx="2362200" cy="914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581" name="TextBox 7"/>
          <p:cNvSpPr txBox="1">
            <a:spLocks noChangeArrowheads="1"/>
          </p:cNvSpPr>
          <p:nvPr/>
        </p:nvSpPr>
        <p:spPr bwMode="auto">
          <a:xfrm>
            <a:off x="5105400" y="56388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                       NADPH</a:t>
            </a:r>
          </a:p>
        </p:txBody>
      </p:sp>
      <p:sp>
        <p:nvSpPr>
          <p:cNvPr id="9" name="Explosion 2 8"/>
          <p:cNvSpPr/>
          <p:nvPr/>
        </p:nvSpPr>
        <p:spPr>
          <a:xfrm>
            <a:off x="4572000" y="4267200"/>
            <a:ext cx="1752600" cy="1295400"/>
          </a:xfrm>
          <a:prstGeom prst="irregularSeal2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83" name="TextBox 9"/>
          <p:cNvSpPr txBox="1">
            <a:spLocks noChangeArrowheads="1"/>
          </p:cNvSpPr>
          <p:nvPr/>
        </p:nvSpPr>
        <p:spPr bwMode="auto">
          <a:xfrm>
            <a:off x="4953000" y="46482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entury Gothic" pitchFamily="34" charset="0"/>
              </a:rPr>
              <a:t>ATP</a:t>
            </a:r>
          </a:p>
        </p:txBody>
      </p:sp>
      <p:pic>
        <p:nvPicPr>
          <p:cNvPr id="14338" name="Picture 2" descr="http://faculty.ccbcmd.edu/biotutorials/energy/images/atp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10000"/>
            <a:ext cx="2752725" cy="275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Light independent Reaction (Calvin Cycle)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6400800" cy="4625975"/>
          </a:xfrm>
        </p:spPr>
        <p:txBody>
          <a:bodyPr/>
          <a:lstStyle/>
          <a:p>
            <a:r>
              <a:rPr lang="en-US" sz="2000" dirty="0" smtClean="0"/>
              <a:t>Takes place in the </a:t>
            </a:r>
            <a:r>
              <a:rPr lang="en-US" sz="2000" dirty="0" err="1" smtClean="0"/>
              <a:t>stroma</a:t>
            </a:r>
            <a:r>
              <a:rPr lang="en-US" sz="2000" dirty="0" smtClean="0"/>
              <a:t> within the chloroplast and converts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to sugar.</a:t>
            </a:r>
          </a:p>
          <a:p>
            <a:endParaRPr lang="en-US" sz="2000" dirty="0" smtClean="0"/>
          </a:p>
          <a:p>
            <a:r>
              <a:rPr lang="en-US" sz="2000" dirty="0" smtClean="0"/>
              <a:t>Does not need light to function, but it does need ATP as an energy source.</a:t>
            </a:r>
          </a:p>
          <a:p>
            <a:endParaRPr lang="en-US" sz="1800" dirty="0" smtClean="0"/>
          </a:p>
        </p:txBody>
      </p:sp>
      <p:pic>
        <p:nvPicPr>
          <p:cNvPr id="26627" name="Picture 4" descr="CARBON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912431">
            <a:off x="1755839" y="4195684"/>
            <a:ext cx="13017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5" descr="CARBON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64731">
            <a:off x="2218429" y="4977679"/>
            <a:ext cx="120650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6" descr="Glucos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3990975"/>
            <a:ext cx="1963738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ight Arrow 11"/>
          <p:cNvSpPr/>
          <p:nvPr/>
        </p:nvSpPr>
        <p:spPr>
          <a:xfrm>
            <a:off x="3962400" y="4800600"/>
            <a:ext cx="838200" cy="4572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733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6 Carbon Dioxide Molecules </a:t>
            </a:r>
            <a:endParaRPr lang="en-US" dirty="0"/>
          </a:p>
        </p:txBody>
      </p:sp>
      <p:pic>
        <p:nvPicPr>
          <p:cNvPr id="9" name="Picture 4" descr="CARBON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912431">
            <a:off x="2670239" y="5643484"/>
            <a:ext cx="13017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ARBON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912431">
            <a:off x="308039" y="4424285"/>
            <a:ext cx="13017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CARBON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912431">
            <a:off x="384239" y="5338683"/>
            <a:ext cx="13017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CARBON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912431">
            <a:off x="1146240" y="5921454"/>
            <a:ext cx="13017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4724400" y="3581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1 Glucose (C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) Molecule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REACTANTS &amp; PRODUCTS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3733800" cy="4572000"/>
          </a:xfrm>
        </p:spPr>
        <p:txBody>
          <a:bodyPr/>
          <a:lstStyle/>
          <a:p>
            <a:r>
              <a:rPr lang="en-US" dirty="0" smtClean="0"/>
              <a:t>Reactants- </a:t>
            </a:r>
          </a:p>
          <a:p>
            <a:pPr lvl="1"/>
            <a:r>
              <a:rPr lang="en-US" dirty="0" smtClean="0"/>
              <a:t>Sunlight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Carbon dioxide</a:t>
            </a:r>
          </a:p>
          <a:p>
            <a:endParaRPr lang="en-US" dirty="0" smtClean="0"/>
          </a:p>
          <a:p>
            <a:r>
              <a:rPr lang="en-US" dirty="0" smtClean="0"/>
              <a:t>Products-</a:t>
            </a:r>
          </a:p>
          <a:p>
            <a:pPr lvl="1"/>
            <a:r>
              <a:rPr lang="en-US" dirty="0" smtClean="0"/>
              <a:t>Oxygen</a:t>
            </a:r>
          </a:p>
          <a:p>
            <a:pPr lvl="1"/>
            <a:r>
              <a:rPr lang="en-US" dirty="0" smtClean="0"/>
              <a:t> Glucose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PHOTOSYNTHESIS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dirty="0" smtClean="0"/>
              <a:t>Photosynthesis uses solar energy, </a:t>
            </a:r>
            <a:r>
              <a:rPr lang="en-US" dirty="0" smtClean="0"/>
              <a:t>water, </a:t>
            </a:r>
            <a:r>
              <a:rPr lang="en-US" dirty="0" smtClean="0"/>
              <a:t>carbon dioxide, and turns it into sugar and oxygen for chemical energy. This contributes to the life of plants 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90600" y="1676400"/>
            <a:ext cx="6934200" cy="434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6866" name="Picture 16" descr="sunshin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419759">
            <a:off x="223838" y="712788"/>
            <a:ext cx="1577975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Photosynthesis cell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209800" y="2514600"/>
            <a:ext cx="914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09800" y="2667000"/>
            <a:ext cx="914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09800" y="2819400"/>
            <a:ext cx="914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09800" y="2971800"/>
            <a:ext cx="914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3352800"/>
            <a:ext cx="914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371600" y="3505200"/>
            <a:ext cx="914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71600" y="3657600"/>
            <a:ext cx="914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71600" y="3810000"/>
            <a:ext cx="914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43200" y="3581400"/>
            <a:ext cx="914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743200" y="3733800"/>
            <a:ext cx="914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3886200"/>
            <a:ext cx="914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43200" y="4038600"/>
            <a:ext cx="914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81200" y="2667000"/>
            <a:ext cx="1524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thylakoid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6882" name="TextBox 20"/>
          <p:cNvSpPr txBox="1">
            <a:spLocks noChangeArrowheads="1"/>
          </p:cNvSpPr>
          <p:nvPr/>
        </p:nvSpPr>
        <p:spPr bwMode="auto">
          <a:xfrm>
            <a:off x="1600200" y="3200400"/>
            <a:ext cx="1676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entury Gothic" pitchFamily="34" charset="0"/>
              </a:rPr>
              <a:t>Grana </a:t>
            </a:r>
            <a:r>
              <a:rPr lang="en-US" sz="7200">
                <a:solidFill>
                  <a:schemeClr val="bg1"/>
                </a:solidFill>
                <a:latin typeface="Century Gothic" pitchFamily="34" charset="0"/>
              </a:rPr>
              <a:t>[</a:t>
            </a:r>
          </a:p>
        </p:txBody>
      </p:sp>
      <p:sp>
        <p:nvSpPr>
          <p:cNvPr id="22" name="Curved Up Arrow 21"/>
          <p:cNvSpPr/>
          <p:nvPr/>
        </p:nvSpPr>
        <p:spPr>
          <a:xfrm>
            <a:off x="3886200" y="3886200"/>
            <a:ext cx="914400" cy="304800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ATP</a:t>
            </a:r>
          </a:p>
        </p:txBody>
      </p:sp>
      <p:sp>
        <p:nvSpPr>
          <p:cNvPr id="23" name="Curved Up Arrow 22"/>
          <p:cNvSpPr/>
          <p:nvPr/>
        </p:nvSpPr>
        <p:spPr>
          <a:xfrm>
            <a:off x="3810000" y="4267200"/>
            <a:ext cx="1371600" cy="381000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NADPH</a:t>
            </a:r>
          </a:p>
        </p:txBody>
      </p:sp>
      <p:sp>
        <p:nvSpPr>
          <p:cNvPr id="24" name="Curved Up Arrow 23"/>
          <p:cNvSpPr/>
          <p:nvPr/>
        </p:nvSpPr>
        <p:spPr>
          <a:xfrm flipH="1" flipV="1">
            <a:off x="3657600" y="2286000"/>
            <a:ext cx="1371600" cy="381000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5" name="Curved Up Arrow 24"/>
          <p:cNvSpPr/>
          <p:nvPr/>
        </p:nvSpPr>
        <p:spPr>
          <a:xfrm flipH="1" flipV="1">
            <a:off x="3886200" y="2667000"/>
            <a:ext cx="914400" cy="304800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333999" y="2743200"/>
            <a:ext cx="1854189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Light Ind. </a:t>
            </a:r>
            <a:r>
              <a:rPr lang="en-US" sz="2000" dirty="0" err="1" smtClean="0"/>
              <a:t>Rxn</a:t>
            </a:r>
            <a:endParaRPr lang="en-US" sz="20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/>
              <a:t>-</a:t>
            </a:r>
            <a:r>
              <a:rPr lang="en-US" sz="2000" dirty="0" err="1" smtClean="0"/>
              <a:t>Stroma</a:t>
            </a:r>
            <a:endParaRPr lang="en-US" sz="2000" dirty="0"/>
          </a:p>
        </p:txBody>
      </p:sp>
      <p:pic>
        <p:nvPicPr>
          <p:cNvPr id="36888" name="Picture 36" descr="Glucos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9345">
            <a:off x="6729413" y="5127625"/>
            <a:ext cx="140335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90" name="Picture 38" descr="CARBON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844080">
            <a:off x="6385713" y="1758536"/>
            <a:ext cx="74136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91" name="Picture 39" descr="air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5486400"/>
            <a:ext cx="9144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92" name="TextBox 40"/>
          <p:cNvSpPr txBox="1">
            <a:spLocks noChangeArrowheads="1"/>
          </p:cNvSpPr>
          <p:nvPr/>
        </p:nvSpPr>
        <p:spPr bwMode="auto">
          <a:xfrm>
            <a:off x="2133600" y="22098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entury Gothic" pitchFamily="34" charset="0"/>
              </a:rPr>
              <a:t>chlorophyll</a:t>
            </a:r>
          </a:p>
        </p:txBody>
      </p:sp>
      <p:sp>
        <p:nvSpPr>
          <p:cNvPr id="36893" name="TextBox 41"/>
          <p:cNvSpPr txBox="1">
            <a:spLocks noChangeArrowheads="1"/>
          </p:cNvSpPr>
          <p:nvPr/>
        </p:nvSpPr>
        <p:spPr bwMode="auto">
          <a:xfrm>
            <a:off x="1828800" y="43434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Light Dep. Rxn</a:t>
            </a:r>
          </a:p>
        </p:txBody>
      </p:sp>
      <p:sp>
        <p:nvSpPr>
          <p:cNvPr id="36894" name="TextBox 42"/>
          <p:cNvSpPr txBox="1">
            <a:spLocks noChangeArrowheads="1"/>
          </p:cNvSpPr>
          <p:nvPr/>
        </p:nvSpPr>
        <p:spPr bwMode="auto">
          <a:xfrm>
            <a:off x="3581400" y="2057400"/>
            <a:ext cx="1676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ADP</a:t>
            </a:r>
          </a:p>
          <a:p>
            <a:endParaRPr lang="en-US">
              <a:latin typeface="Century Gothic" pitchFamily="34" charset="0"/>
            </a:endParaRPr>
          </a:p>
          <a:p>
            <a:endParaRPr lang="en-US">
              <a:latin typeface="Century Gothic" pitchFamily="34" charset="0"/>
            </a:endParaRPr>
          </a:p>
          <a:p>
            <a:r>
              <a:rPr lang="en-US">
                <a:latin typeface="Century Gothic" pitchFamily="34" charset="0"/>
              </a:rPr>
              <a:t>       NADP+</a:t>
            </a:r>
          </a:p>
        </p:txBody>
      </p:sp>
      <p:sp>
        <p:nvSpPr>
          <p:cNvPr id="46" name="Right Arrow 45"/>
          <p:cNvSpPr/>
          <p:nvPr/>
        </p:nvSpPr>
        <p:spPr>
          <a:xfrm rot="2102304">
            <a:off x="1060450" y="2392363"/>
            <a:ext cx="990600" cy="288925"/>
          </a:xfrm>
          <a:prstGeom prst="rightArrow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ight Arrow 46"/>
          <p:cNvSpPr/>
          <p:nvPr/>
        </p:nvSpPr>
        <p:spPr>
          <a:xfrm rot="2267446">
            <a:off x="1990684" y="1633657"/>
            <a:ext cx="1447800" cy="277812"/>
          </a:xfrm>
          <a:prstGeom prst="rightArrow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ight Arrow 47"/>
          <p:cNvSpPr/>
          <p:nvPr/>
        </p:nvSpPr>
        <p:spPr>
          <a:xfrm rot="6173404" flipV="1">
            <a:off x="2577307" y="4966494"/>
            <a:ext cx="531812" cy="241300"/>
          </a:xfrm>
          <a:prstGeom prst="rightArrow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ight Arrow 48"/>
          <p:cNvSpPr/>
          <p:nvPr/>
        </p:nvSpPr>
        <p:spPr>
          <a:xfrm rot="6362588" flipV="1">
            <a:off x="6315075" y="2617788"/>
            <a:ext cx="550863" cy="236537"/>
          </a:xfrm>
          <a:prstGeom prst="rightArrow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ight Arrow 49"/>
          <p:cNvSpPr/>
          <p:nvPr/>
        </p:nvSpPr>
        <p:spPr>
          <a:xfrm rot="3674983">
            <a:off x="5965032" y="4779169"/>
            <a:ext cx="992187" cy="288925"/>
          </a:xfrm>
          <a:prstGeom prst="rightArrow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6880" name="Picture 17" descr="rain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914400"/>
            <a:ext cx="576262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773</TotalTime>
  <Words>308</Words>
  <Application>Microsoft Office PowerPoint</Application>
  <PresentationFormat>On-screen Show (4:3)</PresentationFormat>
  <Paragraphs>69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The “What’s” &amp; “How’s”   of Photosynthesis</vt:lpstr>
      <vt:lpstr>Equation*</vt:lpstr>
      <vt:lpstr>Lets get started !</vt:lpstr>
      <vt:lpstr>Light dependent Rxn</vt:lpstr>
      <vt:lpstr>ATP (adenosine triphosphate)</vt:lpstr>
      <vt:lpstr>Light independent Reaction (Calvin Cycle)</vt:lpstr>
      <vt:lpstr>REACTANTS &amp; PRODUCTS</vt:lpstr>
      <vt:lpstr>PHOTOSYNTHESIS</vt:lpstr>
      <vt:lpstr>Photosynthesis cell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for dumbies .</dc:title>
  <dc:creator>Princess Bananahamik</dc:creator>
  <cp:lastModifiedBy>Pedersen</cp:lastModifiedBy>
  <cp:revision>59</cp:revision>
  <dcterms:created xsi:type="dcterms:W3CDTF">2010-02-22T21:33:31Z</dcterms:created>
  <dcterms:modified xsi:type="dcterms:W3CDTF">2014-01-26T15:28:27Z</dcterms:modified>
</cp:coreProperties>
</file>